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Wingdings 3" panose="05040102010807070707" pitchFamily="18" charset="2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43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53069-4C14-4E7D-A54B-168D62827F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CA6BB9C2-982B-4F45-A16B-C78F99AF17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Medical devices are critical but vulnerable.</a:t>
          </a:r>
        </a:p>
      </dgm:t>
    </dgm:pt>
    <dgm:pt modelId="{FDF223FE-6FAF-4CDE-8470-401AFCC68500}" type="parTrans" cxnId="{399956BD-F6D4-4452-B23B-9E53B1AA3126}">
      <dgm:prSet/>
      <dgm:spPr/>
      <dgm:t>
        <a:bodyPr/>
        <a:lstStyle/>
        <a:p>
          <a:endParaRPr lang="en-US"/>
        </a:p>
      </dgm:t>
    </dgm:pt>
    <dgm:pt modelId="{4B57A74D-2977-45FF-A4CA-1311B4A1DF2F}" type="sibTrans" cxnId="{399956BD-F6D4-4452-B23B-9E53B1AA3126}">
      <dgm:prSet/>
      <dgm:spPr/>
      <dgm:t>
        <a:bodyPr/>
        <a:lstStyle/>
        <a:p>
          <a:endParaRPr lang="en-US"/>
        </a:p>
      </dgm:t>
    </dgm:pt>
    <dgm:pt modelId="{746B8783-CFC7-4AF4-99E8-AF3910352B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Proactive measures can mitigate risks.</a:t>
          </a:r>
        </a:p>
      </dgm:t>
    </dgm:pt>
    <dgm:pt modelId="{D81DCF32-7B6C-43BD-9A0C-62793D2FFD06}" type="parTrans" cxnId="{F2570108-FC05-41E1-AF62-E885AC217D9E}">
      <dgm:prSet/>
      <dgm:spPr/>
      <dgm:t>
        <a:bodyPr/>
        <a:lstStyle/>
        <a:p>
          <a:endParaRPr lang="en-US"/>
        </a:p>
      </dgm:t>
    </dgm:pt>
    <dgm:pt modelId="{6AE011A5-19FE-4580-B8D6-6DD55C3C6966}" type="sibTrans" cxnId="{F2570108-FC05-41E1-AF62-E885AC217D9E}">
      <dgm:prSet/>
      <dgm:spPr/>
      <dgm:t>
        <a:bodyPr/>
        <a:lstStyle/>
        <a:p>
          <a:endParaRPr lang="en-US"/>
        </a:p>
      </dgm:t>
    </dgm:pt>
    <dgm:pt modelId="{31C253A7-33A3-4C96-B820-0723B80D80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Collaboration is essential for sustainable security improvements.</a:t>
          </a:r>
        </a:p>
      </dgm:t>
    </dgm:pt>
    <dgm:pt modelId="{AB22EE9F-B2D8-4053-A3A7-DE6B1B0E25B2}" type="parTrans" cxnId="{B6F57D9A-11B6-40AF-9540-CF1A982A68F0}">
      <dgm:prSet/>
      <dgm:spPr/>
      <dgm:t>
        <a:bodyPr/>
        <a:lstStyle/>
        <a:p>
          <a:endParaRPr lang="en-US"/>
        </a:p>
      </dgm:t>
    </dgm:pt>
    <dgm:pt modelId="{F616A74C-CC38-45EC-8692-FF6B2CE85D79}" type="sibTrans" cxnId="{B6F57D9A-11B6-40AF-9540-CF1A982A68F0}">
      <dgm:prSet/>
      <dgm:spPr/>
      <dgm:t>
        <a:bodyPr/>
        <a:lstStyle/>
        <a:p>
          <a:endParaRPr lang="en-US"/>
        </a:p>
      </dgm:t>
    </dgm:pt>
    <dgm:pt modelId="{BE936657-007A-4F6A-8C42-23C04F19459A}" type="pres">
      <dgm:prSet presAssocID="{48653069-4C14-4E7D-A54B-168D62827FDB}" presName="root" presStyleCnt="0">
        <dgm:presLayoutVars>
          <dgm:dir/>
          <dgm:resizeHandles val="exact"/>
        </dgm:presLayoutVars>
      </dgm:prSet>
      <dgm:spPr/>
    </dgm:pt>
    <dgm:pt modelId="{18A46139-8B9B-4C4B-A7C1-CB54030732B2}" type="pres">
      <dgm:prSet presAssocID="{CA6BB9C2-982B-4F45-A16B-C78F99AF17DB}" presName="compNode" presStyleCnt="0"/>
      <dgm:spPr/>
    </dgm:pt>
    <dgm:pt modelId="{5CFEEAFE-C413-4DA3-B10F-14CCEA1AE3D9}" type="pres">
      <dgm:prSet presAssocID="{CA6BB9C2-982B-4F45-A16B-C78F99AF17DB}" presName="bgRect" presStyleLbl="bgShp" presStyleIdx="0" presStyleCnt="3"/>
      <dgm:spPr/>
    </dgm:pt>
    <dgm:pt modelId="{25DB65D3-B5FE-4EDE-B28C-76E2C2F246D0}" type="pres">
      <dgm:prSet presAssocID="{CA6BB9C2-982B-4F45-A16B-C78F99AF17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530B8F98-CA43-4E54-BEE7-CED7B45D5794}" type="pres">
      <dgm:prSet presAssocID="{CA6BB9C2-982B-4F45-A16B-C78F99AF17DB}" presName="spaceRect" presStyleCnt="0"/>
      <dgm:spPr/>
    </dgm:pt>
    <dgm:pt modelId="{8DD76D68-BDF3-4279-B552-EE9762449311}" type="pres">
      <dgm:prSet presAssocID="{CA6BB9C2-982B-4F45-A16B-C78F99AF17DB}" presName="parTx" presStyleLbl="revTx" presStyleIdx="0" presStyleCnt="3">
        <dgm:presLayoutVars>
          <dgm:chMax val="0"/>
          <dgm:chPref val="0"/>
        </dgm:presLayoutVars>
      </dgm:prSet>
      <dgm:spPr/>
    </dgm:pt>
    <dgm:pt modelId="{06774478-168F-4AB0-8767-C8BBDCC7C081}" type="pres">
      <dgm:prSet presAssocID="{4B57A74D-2977-45FF-A4CA-1311B4A1DF2F}" presName="sibTrans" presStyleCnt="0"/>
      <dgm:spPr/>
    </dgm:pt>
    <dgm:pt modelId="{D71F5396-AD98-4A05-BF4A-FEBA24C2E3AA}" type="pres">
      <dgm:prSet presAssocID="{746B8783-CFC7-4AF4-99E8-AF3910352B2B}" presName="compNode" presStyleCnt="0"/>
      <dgm:spPr/>
    </dgm:pt>
    <dgm:pt modelId="{6E198B6E-B193-4C53-8AE5-993FF121136F}" type="pres">
      <dgm:prSet presAssocID="{746B8783-CFC7-4AF4-99E8-AF3910352B2B}" presName="bgRect" presStyleLbl="bgShp" presStyleIdx="1" presStyleCnt="3"/>
      <dgm:spPr/>
    </dgm:pt>
    <dgm:pt modelId="{9A90E32F-C1C5-4A5B-94BC-71302071590F}" type="pres">
      <dgm:prSet presAssocID="{746B8783-CFC7-4AF4-99E8-AF3910352B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DDC153CF-D01F-411C-9CF7-D93C1B0CCCFB}" type="pres">
      <dgm:prSet presAssocID="{746B8783-CFC7-4AF4-99E8-AF3910352B2B}" presName="spaceRect" presStyleCnt="0"/>
      <dgm:spPr/>
    </dgm:pt>
    <dgm:pt modelId="{64ABE814-705C-45D7-B1EE-9A563F4C3592}" type="pres">
      <dgm:prSet presAssocID="{746B8783-CFC7-4AF4-99E8-AF3910352B2B}" presName="parTx" presStyleLbl="revTx" presStyleIdx="1" presStyleCnt="3">
        <dgm:presLayoutVars>
          <dgm:chMax val="0"/>
          <dgm:chPref val="0"/>
        </dgm:presLayoutVars>
      </dgm:prSet>
      <dgm:spPr/>
    </dgm:pt>
    <dgm:pt modelId="{6E4F3AA9-81BA-4AE1-8A2A-A9A516E4C502}" type="pres">
      <dgm:prSet presAssocID="{6AE011A5-19FE-4580-B8D6-6DD55C3C6966}" presName="sibTrans" presStyleCnt="0"/>
      <dgm:spPr/>
    </dgm:pt>
    <dgm:pt modelId="{9BE0FB5E-F60A-462E-A6FE-D1FE30307514}" type="pres">
      <dgm:prSet presAssocID="{31C253A7-33A3-4C96-B820-0723B80D802A}" presName="compNode" presStyleCnt="0"/>
      <dgm:spPr/>
    </dgm:pt>
    <dgm:pt modelId="{0B195F01-5C15-42A2-B027-5FB68079F4A3}" type="pres">
      <dgm:prSet presAssocID="{31C253A7-33A3-4C96-B820-0723B80D802A}" presName="bgRect" presStyleLbl="bgShp" presStyleIdx="2" presStyleCnt="3"/>
      <dgm:spPr/>
    </dgm:pt>
    <dgm:pt modelId="{FB3DAD62-494F-470F-A692-FB3E15ECDD03}" type="pres">
      <dgm:prSet presAssocID="{31C253A7-33A3-4C96-B820-0723B80D80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523A19DB-424D-4B28-8B7E-55E2FA291CDF}" type="pres">
      <dgm:prSet presAssocID="{31C253A7-33A3-4C96-B820-0723B80D802A}" presName="spaceRect" presStyleCnt="0"/>
      <dgm:spPr/>
    </dgm:pt>
    <dgm:pt modelId="{E39CF34C-BC54-4619-8B63-0A2094BC0D59}" type="pres">
      <dgm:prSet presAssocID="{31C253A7-33A3-4C96-B820-0723B80D80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570108-FC05-41E1-AF62-E885AC217D9E}" srcId="{48653069-4C14-4E7D-A54B-168D62827FDB}" destId="{746B8783-CFC7-4AF4-99E8-AF3910352B2B}" srcOrd="1" destOrd="0" parTransId="{D81DCF32-7B6C-43BD-9A0C-62793D2FFD06}" sibTransId="{6AE011A5-19FE-4580-B8D6-6DD55C3C6966}"/>
    <dgm:cxn modelId="{99A4781C-C208-4832-A624-FCCA9A55F093}" type="presOf" srcId="{31C253A7-33A3-4C96-B820-0723B80D802A}" destId="{E39CF34C-BC54-4619-8B63-0A2094BC0D59}" srcOrd="0" destOrd="0" presId="urn:microsoft.com/office/officeart/2018/2/layout/IconVerticalSolidList"/>
    <dgm:cxn modelId="{1CF40170-4545-4016-950A-6198A335F69A}" type="presOf" srcId="{746B8783-CFC7-4AF4-99E8-AF3910352B2B}" destId="{64ABE814-705C-45D7-B1EE-9A563F4C3592}" srcOrd="0" destOrd="0" presId="urn:microsoft.com/office/officeart/2018/2/layout/IconVerticalSolidList"/>
    <dgm:cxn modelId="{D85E4E89-0CDC-4A59-80A7-2843BA4DA396}" type="presOf" srcId="{48653069-4C14-4E7D-A54B-168D62827FDB}" destId="{BE936657-007A-4F6A-8C42-23C04F19459A}" srcOrd="0" destOrd="0" presId="urn:microsoft.com/office/officeart/2018/2/layout/IconVerticalSolidList"/>
    <dgm:cxn modelId="{B6F57D9A-11B6-40AF-9540-CF1A982A68F0}" srcId="{48653069-4C14-4E7D-A54B-168D62827FDB}" destId="{31C253A7-33A3-4C96-B820-0723B80D802A}" srcOrd="2" destOrd="0" parTransId="{AB22EE9F-B2D8-4053-A3A7-DE6B1B0E25B2}" sibTransId="{F616A74C-CC38-45EC-8692-FF6B2CE85D79}"/>
    <dgm:cxn modelId="{399956BD-F6D4-4452-B23B-9E53B1AA3126}" srcId="{48653069-4C14-4E7D-A54B-168D62827FDB}" destId="{CA6BB9C2-982B-4F45-A16B-C78F99AF17DB}" srcOrd="0" destOrd="0" parTransId="{FDF223FE-6FAF-4CDE-8470-401AFCC68500}" sibTransId="{4B57A74D-2977-45FF-A4CA-1311B4A1DF2F}"/>
    <dgm:cxn modelId="{BC2ED1F9-BB00-419B-8DA1-FB911986FC72}" type="presOf" srcId="{CA6BB9C2-982B-4F45-A16B-C78F99AF17DB}" destId="{8DD76D68-BDF3-4279-B552-EE9762449311}" srcOrd="0" destOrd="0" presId="urn:microsoft.com/office/officeart/2018/2/layout/IconVerticalSolidList"/>
    <dgm:cxn modelId="{09750AF8-998A-4D36-8C98-8146636F8EA5}" type="presParOf" srcId="{BE936657-007A-4F6A-8C42-23C04F19459A}" destId="{18A46139-8B9B-4C4B-A7C1-CB54030732B2}" srcOrd="0" destOrd="0" presId="urn:microsoft.com/office/officeart/2018/2/layout/IconVerticalSolidList"/>
    <dgm:cxn modelId="{C332AB7E-769B-4AD6-A5EA-1CD70328954A}" type="presParOf" srcId="{18A46139-8B9B-4C4B-A7C1-CB54030732B2}" destId="{5CFEEAFE-C413-4DA3-B10F-14CCEA1AE3D9}" srcOrd="0" destOrd="0" presId="urn:microsoft.com/office/officeart/2018/2/layout/IconVerticalSolidList"/>
    <dgm:cxn modelId="{83F16013-CB37-4255-8238-BBE5107FDB6F}" type="presParOf" srcId="{18A46139-8B9B-4C4B-A7C1-CB54030732B2}" destId="{25DB65D3-B5FE-4EDE-B28C-76E2C2F246D0}" srcOrd="1" destOrd="0" presId="urn:microsoft.com/office/officeart/2018/2/layout/IconVerticalSolidList"/>
    <dgm:cxn modelId="{1B4EE84F-908B-47DB-BBC1-513E124A698C}" type="presParOf" srcId="{18A46139-8B9B-4C4B-A7C1-CB54030732B2}" destId="{530B8F98-CA43-4E54-BEE7-CED7B45D5794}" srcOrd="2" destOrd="0" presId="urn:microsoft.com/office/officeart/2018/2/layout/IconVerticalSolidList"/>
    <dgm:cxn modelId="{C26DAD7A-3294-4213-8996-B775DE750F51}" type="presParOf" srcId="{18A46139-8B9B-4C4B-A7C1-CB54030732B2}" destId="{8DD76D68-BDF3-4279-B552-EE9762449311}" srcOrd="3" destOrd="0" presId="urn:microsoft.com/office/officeart/2018/2/layout/IconVerticalSolidList"/>
    <dgm:cxn modelId="{43151F20-E8D6-4D73-B7CF-F43BF82F5C50}" type="presParOf" srcId="{BE936657-007A-4F6A-8C42-23C04F19459A}" destId="{06774478-168F-4AB0-8767-C8BBDCC7C081}" srcOrd="1" destOrd="0" presId="urn:microsoft.com/office/officeart/2018/2/layout/IconVerticalSolidList"/>
    <dgm:cxn modelId="{03B8E329-46BC-41BC-862D-1F570A1159D4}" type="presParOf" srcId="{BE936657-007A-4F6A-8C42-23C04F19459A}" destId="{D71F5396-AD98-4A05-BF4A-FEBA24C2E3AA}" srcOrd="2" destOrd="0" presId="urn:microsoft.com/office/officeart/2018/2/layout/IconVerticalSolidList"/>
    <dgm:cxn modelId="{5EBFECC3-925E-4DE9-8A6F-CBC3889B2A41}" type="presParOf" srcId="{D71F5396-AD98-4A05-BF4A-FEBA24C2E3AA}" destId="{6E198B6E-B193-4C53-8AE5-993FF121136F}" srcOrd="0" destOrd="0" presId="urn:microsoft.com/office/officeart/2018/2/layout/IconVerticalSolidList"/>
    <dgm:cxn modelId="{8AA0F132-414C-48E3-A42E-E12BBEC65842}" type="presParOf" srcId="{D71F5396-AD98-4A05-BF4A-FEBA24C2E3AA}" destId="{9A90E32F-C1C5-4A5B-94BC-71302071590F}" srcOrd="1" destOrd="0" presId="urn:microsoft.com/office/officeart/2018/2/layout/IconVerticalSolidList"/>
    <dgm:cxn modelId="{F61A203A-F6CA-4651-970C-C82337F67C7A}" type="presParOf" srcId="{D71F5396-AD98-4A05-BF4A-FEBA24C2E3AA}" destId="{DDC153CF-D01F-411C-9CF7-D93C1B0CCCFB}" srcOrd="2" destOrd="0" presId="urn:microsoft.com/office/officeart/2018/2/layout/IconVerticalSolidList"/>
    <dgm:cxn modelId="{80985F66-7319-4D01-BB11-2E2677E124E7}" type="presParOf" srcId="{D71F5396-AD98-4A05-BF4A-FEBA24C2E3AA}" destId="{64ABE814-705C-45D7-B1EE-9A563F4C3592}" srcOrd="3" destOrd="0" presId="urn:microsoft.com/office/officeart/2018/2/layout/IconVerticalSolidList"/>
    <dgm:cxn modelId="{96D7BF55-4B79-4CFA-9B0A-5D54490DE14F}" type="presParOf" srcId="{BE936657-007A-4F6A-8C42-23C04F19459A}" destId="{6E4F3AA9-81BA-4AE1-8A2A-A9A516E4C502}" srcOrd="3" destOrd="0" presId="urn:microsoft.com/office/officeart/2018/2/layout/IconVerticalSolidList"/>
    <dgm:cxn modelId="{66E2FF27-E1A2-45E0-8C66-AE5048B0E412}" type="presParOf" srcId="{BE936657-007A-4F6A-8C42-23C04F19459A}" destId="{9BE0FB5E-F60A-462E-A6FE-D1FE30307514}" srcOrd="4" destOrd="0" presId="urn:microsoft.com/office/officeart/2018/2/layout/IconVerticalSolidList"/>
    <dgm:cxn modelId="{57BE792F-18EB-4CFA-A675-9BB0FB8565D2}" type="presParOf" srcId="{9BE0FB5E-F60A-462E-A6FE-D1FE30307514}" destId="{0B195F01-5C15-42A2-B027-5FB68079F4A3}" srcOrd="0" destOrd="0" presId="urn:microsoft.com/office/officeart/2018/2/layout/IconVerticalSolidList"/>
    <dgm:cxn modelId="{DC82F5D5-DDD2-423F-AD80-32F65B4778BA}" type="presParOf" srcId="{9BE0FB5E-F60A-462E-A6FE-D1FE30307514}" destId="{FB3DAD62-494F-470F-A692-FB3E15ECDD03}" srcOrd="1" destOrd="0" presId="urn:microsoft.com/office/officeart/2018/2/layout/IconVerticalSolidList"/>
    <dgm:cxn modelId="{68C9CA68-1575-4510-AB69-522363469B13}" type="presParOf" srcId="{9BE0FB5E-F60A-462E-A6FE-D1FE30307514}" destId="{523A19DB-424D-4B28-8B7E-55E2FA291CDF}" srcOrd="2" destOrd="0" presId="urn:microsoft.com/office/officeart/2018/2/layout/IconVerticalSolidList"/>
    <dgm:cxn modelId="{64B95D63-6C5A-478A-B082-FA86704E1952}" type="presParOf" srcId="{9BE0FB5E-F60A-462E-A6FE-D1FE30307514}" destId="{E39CF34C-BC54-4619-8B63-0A2094BC0D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EEAFE-C413-4DA3-B10F-14CCEA1AE3D9}">
      <dsp:nvSpPr>
        <dsp:cNvPr id="0" name=""/>
        <dsp:cNvSpPr/>
      </dsp:nvSpPr>
      <dsp:spPr>
        <a:xfrm>
          <a:off x="0" y="376"/>
          <a:ext cx="7219037" cy="8816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DB65D3-B5FE-4EDE-B28C-76E2C2F246D0}">
      <dsp:nvSpPr>
        <dsp:cNvPr id="0" name=""/>
        <dsp:cNvSpPr/>
      </dsp:nvSpPr>
      <dsp:spPr>
        <a:xfrm>
          <a:off x="266693" y="198743"/>
          <a:ext cx="484896" cy="484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76D68-BDF3-4279-B552-EE9762449311}">
      <dsp:nvSpPr>
        <dsp:cNvPr id="0" name=""/>
        <dsp:cNvSpPr/>
      </dsp:nvSpPr>
      <dsp:spPr>
        <a:xfrm>
          <a:off x="1018283" y="376"/>
          <a:ext cx="6200753" cy="881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06" tIns="93306" rIns="93306" bIns="9330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Medical devices are critical but vulnerable.</a:t>
          </a:r>
        </a:p>
      </dsp:txBody>
      <dsp:txXfrm>
        <a:off x="1018283" y="376"/>
        <a:ext cx="6200753" cy="881630"/>
      </dsp:txXfrm>
    </dsp:sp>
    <dsp:sp modelId="{6E198B6E-B193-4C53-8AE5-993FF121136F}">
      <dsp:nvSpPr>
        <dsp:cNvPr id="0" name=""/>
        <dsp:cNvSpPr/>
      </dsp:nvSpPr>
      <dsp:spPr>
        <a:xfrm>
          <a:off x="0" y="1102415"/>
          <a:ext cx="7219037" cy="8816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0E32F-C1C5-4A5B-94BC-71302071590F}">
      <dsp:nvSpPr>
        <dsp:cNvPr id="0" name=""/>
        <dsp:cNvSpPr/>
      </dsp:nvSpPr>
      <dsp:spPr>
        <a:xfrm>
          <a:off x="266693" y="1300782"/>
          <a:ext cx="484896" cy="484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BE814-705C-45D7-B1EE-9A563F4C3592}">
      <dsp:nvSpPr>
        <dsp:cNvPr id="0" name=""/>
        <dsp:cNvSpPr/>
      </dsp:nvSpPr>
      <dsp:spPr>
        <a:xfrm>
          <a:off x="1018283" y="1102415"/>
          <a:ext cx="6200753" cy="881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06" tIns="93306" rIns="93306" bIns="9330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Proactive measures can mitigate risks.</a:t>
          </a:r>
        </a:p>
      </dsp:txBody>
      <dsp:txXfrm>
        <a:off x="1018283" y="1102415"/>
        <a:ext cx="6200753" cy="881630"/>
      </dsp:txXfrm>
    </dsp:sp>
    <dsp:sp modelId="{0B195F01-5C15-42A2-B027-5FB68079F4A3}">
      <dsp:nvSpPr>
        <dsp:cNvPr id="0" name=""/>
        <dsp:cNvSpPr/>
      </dsp:nvSpPr>
      <dsp:spPr>
        <a:xfrm>
          <a:off x="0" y="2204453"/>
          <a:ext cx="7219037" cy="8816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DAD62-494F-470F-A692-FB3E15ECDD03}">
      <dsp:nvSpPr>
        <dsp:cNvPr id="0" name=""/>
        <dsp:cNvSpPr/>
      </dsp:nvSpPr>
      <dsp:spPr>
        <a:xfrm>
          <a:off x="266693" y="2402820"/>
          <a:ext cx="484896" cy="484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CF34C-BC54-4619-8B63-0A2094BC0D59}">
      <dsp:nvSpPr>
        <dsp:cNvPr id="0" name=""/>
        <dsp:cNvSpPr/>
      </dsp:nvSpPr>
      <dsp:spPr>
        <a:xfrm>
          <a:off x="1018283" y="2204453"/>
          <a:ext cx="6200753" cy="881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06" tIns="93306" rIns="93306" bIns="9330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Collaboration is essential for sustainable security improvements.</a:t>
          </a:r>
        </a:p>
      </dsp:txBody>
      <dsp:txXfrm>
        <a:off x="1018283" y="2204453"/>
        <a:ext cx="6200753" cy="881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0" name="Google Shape;3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4" name="Google Shape;4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2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007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242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451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00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145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70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57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1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7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5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6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2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1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0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471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4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>
            <a:spLocks noGrp="1"/>
          </p:cNvSpPr>
          <p:nvPr>
            <p:ph type="ctrTitle"/>
          </p:nvPr>
        </p:nvSpPr>
        <p:spPr>
          <a:xfrm>
            <a:off x="1492605" y="1676597"/>
            <a:ext cx="5917679" cy="255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Devices: Pwnage and Honeypots</a:t>
            </a:r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subTitle" idx="1"/>
          </p:nvPr>
        </p:nvSpPr>
        <p:spPr>
          <a:xfrm>
            <a:off x="1313701" y="3974305"/>
            <a:ext cx="5917679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</a:rPr>
              <a:t>EXPLORING HEALTHCARE SECURITY VULNERABILITIES</a:t>
            </a:r>
            <a:endParaRPr/>
          </a:p>
        </p:txBody>
      </p:sp>
      <p:sp>
        <p:nvSpPr>
          <p:cNvPr id="281" name="Google Shape;281;p21"/>
          <p:cNvSpPr txBox="1"/>
          <p:nvPr/>
        </p:nvSpPr>
        <p:spPr>
          <a:xfrm>
            <a:off x="6722100" y="4835725"/>
            <a:ext cx="19029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entury Gothic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Saketha Kusu</a:t>
            </a:r>
            <a:endParaRPr sz="20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title"/>
          </p:nvPr>
        </p:nvSpPr>
        <p:spPr>
          <a:xfrm>
            <a:off x="866215" y="973668"/>
            <a:ext cx="6571060" cy="70696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453" name="Google Shape;434;p30">
            <a:extLst>
              <a:ext uri="{FF2B5EF4-FFF2-40B4-BE49-F238E27FC236}">
                <a16:creationId xmlns:a16="http://schemas.microsoft.com/office/drawing/2014/main" id="{EA9EFFE3-FE27-A05A-7677-0F585A3EC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951934"/>
              </p:ext>
            </p:extLst>
          </p:nvPr>
        </p:nvGraphicFramePr>
        <p:xfrm>
          <a:off x="965200" y="2925232"/>
          <a:ext cx="7219037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1725-4AA2-9D8E-DB86-276B6516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18" y="1143000"/>
            <a:ext cx="4701185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6" name="Graphic 25" descr="Smiling Face with No Fill">
            <a:extLst>
              <a:ext uri="{FF2B5EF4-FFF2-40B4-BE49-F238E27FC236}">
                <a16:creationId xmlns:a16="http://schemas.microsoft.com/office/drawing/2014/main" id="{3C03DFD6-70E8-9784-8EB7-301B67E0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323" y="2103294"/>
            <a:ext cx="2648296" cy="264829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1155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>
            <a:spLocks noGrp="1"/>
          </p:cNvSpPr>
          <p:nvPr>
            <p:ph type="title"/>
          </p:nvPr>
        </p:nvSpPr>
        <p:spPr>
          <a:xfrm>
            <a:off x="479323" y="629265"/>
            <a:ext cx="4554582" cy="162232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288" name="Google Shape;288;p22"/>
          <p:cNvSpPr txBox="1">
            <a:spLocks noGrp="1"/>
          </p:cNvSpPr>
          <p:nvPr>
            <p:ph idx="1"/>
          </p:nvPr>
        </p:nvSpPr>
        <p:spPr>
          <a:xfrm>
            <a:off x="502812" y="2038724"/>
            <a:ext cx="4554582" cy="381174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Increasing reliance on internet-connected medical devices.</a:t>
            </a:r>
            <a:endParaRPr lang="en-US" dirty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Growing cyber threats in healthcare.</a:t>
            </a:r>
            <a:endParaRPr lang="en-US" dirty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Importance of patient safety and data security.</a:t>
            </a:r>
            <a:endParaRPr lang="en-US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560"/>
              </a:spcBef>
              <a:spcAft>
                <a:spcPts val="0"/>
              </a:spcAft>
              <a:buSzPts val="1440"/>
              <a:buNone/>
            </a:pP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Goals:</a:t>
            </a:r>
            <a:endParaRPr lang="en-US" dirty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Understand vulnerabilities.</a:t>
            </a:r>
            <a:endParaRPr lang="en-US" dirty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Explore real-world implications.</a:t>
            </a:r>
            <a:endParaRPr lang="en-US" dirty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560"/>
              </a:spcBef>
              <a:spcAft>
                <a:spcPts val="1200"/>
              </a:spcAft>
              <a:buClr>
                <a:schemeClr val="dk1"/>
              </a:buClr>
              <a:buSzPts val="2800"/>
              <a:buChar char="●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Discuss solutions and future directions.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89" name="Google Shape;289;p22" descr="A_visually_captivating_concept_art_featuring_moder_converted.png"/>
          <p:cNvPicPr preferRelativeResize="0"/>
          <p:nvPr/>
        </p:nvPicPr>
        <p:blipFill rotWithShape="1">
          <a:blip r:embed="rId3"/>
          <a:srcRect l="23219" r="14093" b="2"/>
          <a:stretch/>
        </p:blipFill>
        <p:spPr>
          <a:xfrm>
            <a:off x="5080883" y="480060"/>
            <a:ext cx="3697356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3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295" name="Google Shape;295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23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2" name="Google Shape;302;p23"/>
          <p:cNvSpPr txBox="1"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Overview of Medical Device Vulnerabilities</a:t>
            </a:r>
            <a:endParaRPr sz="2700">
              <a:solidFill>
                <a:srgbClr val="EBEBEB"/>
              </a:solidFill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04" name="Google Shape;304;p23"/>
          <p:cNvGrpSpPr/>
          <p:nvPr/>
        </p:nvGrpSpPr>
        <p:grpSpPr>
          <a:xfrm>
            <a:off x="3895725" y="808102"/>
            <a:ext cx="4793455" cy="5246558"/>
            <a:chOff x="0" y="64"/>
            <a:chExt cx="4793455" cy="5246558"/>
          </a:xfrm>
        </p:grpSpPr>
        <p:sp>
          <p:nvSpPr>
            <p:cNvPr id="305" name="Google Shape;305;p23"/>
            <p:cNvSpPr/>
            <p:nvPr/>
          </p:nvSpPr>
          <p:spPr>
            <a:xfrm rot="5400000">
              <a:off x="2235831" y="-254193"/>
              <a:ext cx="2047437" cy="306781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4CDD4">
                <a:alpha val="89411"/>
              </a:srgbClr>
            </a:solidFill>
            <a:ln w="19050" cap="rnd" cmpd="sng">
              <a:solidFill>
                <a:srgbClr val="F4CDD4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3"/>
            <p:cNvSpPr txBox="1"/>
            <p:nvPr/>
          </p:nvSpPr>
          <p:spPr>
            <a:xfrm>
              <a:off x="1725644" y="355942"/>
              <a:ext cx="2967863" cy="1847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Default and hardcoded credentials.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Legacy and unpatched systems.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Unencrypted data transmissions.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Limited focus on cybersecurity during procurement.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0" y="64"/>
              <a:ext cx="1725644" cy="2559297"/>
            </a:xfrm>
            <a:prstGeom prst="roundRect">
              <a:avLst>
                <a:gd name="adj" fmla="val 16667"/>
              </a:avLst>
            </a:prstGeom>
            <a:solidFill>
              <a:srgbClr val="E33B6D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3"/>
            <p:cNvSpPr txBox="1"/>
            <p:nvPr/>
          </p:nvSpPr>
          <p:spPr>
            <a:xfrm>
              <a:off x="84239" y="84303"/>
              <a:ext cx="1557166" cy="2390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Key Issues Identified: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 rot="5400000">
              <a:off x="2235831" y="2433068"/>
              <a:ext cx="2047437" cy="306781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4CFCC">
                <a:alpha val="89411"/>
              </a:srgbClr>
            </a:solidFill>
            <a:ln w="19050" cap="rnd" cmpd="sng">
              <a:solidFill>
                <a:srgbClr val="F4CFCC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3"/>
            <p:cNvSpPr txBox="1"/>
            <p:nvPr/>
          </p:nvSpPr>
          <p:spPr>
            <a:xfrm>
              <a:off x="1725644" y="3043203"/>
              <a:ext cx="2967863" cy="1847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Patient safety risks.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Compromised electronic health records (EHRs).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Potential for large-scale healthcare disruptions.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0" y="2687325"/>
              <a:ext cx="1725644" cy="2559297"/>
            </a:xfrm>
            <a:prstGeom prst="roundRect">
              <a:avLst>
                <a:gd name="adj" fmla="val 16667"/>
              </a:avLst>
            </a:prstGeom>
            <a:solidFill>
              <a:srgbClr val="E35E3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84239" y="2771564"/>
              <a:ext cx="1557166" cy="2390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Impact of Vulnerabilities: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4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319" name="Google Shape;319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586295" y="1273541"/>
            <a:ext cx="2796627" cy="318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 dirty="0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Case Study – Exploiting Vulnerabilities</a:t>
            </a:r>
            <a:endParaRPr sz="2700" dirty="0">
              <a:solidFill>
                <a:srgbClr val="EBEBEB"/>
              </a:solidFill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28" name="Google Shape;328;p24"/>
          <p:cNvGrpSpPr/>
          <p:nvPr/>
        </p:nvGrpSpPr>
        <p:grpSpPr>
          <a:xfrm>
            <a:off x="3895725" y="1007861"/>
            <a:ext cx="4793456" cy="4847040"/>
            <a:chOff x="0" y="199823"/>
            <a:chExt cx="4793456" cy="4847040"/>
          </a:xfrm>
        </p:grpSpPr>
        <p:sp>
          <p:nvSpPr>
            <p:cNvPr id="329" name="Google Shape;329;p24"/>
            <p:cNvSpPr/>
            <p:nvPr/>
          </p:nvSpPr>
          <p:spPr>
            <a:xfrm>
              <a:off x="0" y="465503"/>
              <a:ext cx="4793456" cy="155925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19050" cap="rnd" cmpd="sng">
              <a:solidFill>
                <a:srgbClr val="E33B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4"/>
            <p:cNvSpPr txBox="1"/>
            <p:nvPr/>
          </p:nvSpPr>
          <p:spPr>
            <a:xfrm>
              <a:off x="0" y="465503"/>
              <a:ext cx="4793456" cy="155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2025" tIns="374900" rIns="372025" bIns="128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Austrian gunshot patients manipulating infusion pumps.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Attack methods: Publicly available service manuals and hardcoded credentials.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239672" y="199823"/>
              <a:ext cx="3355419" cy="531360"/>
            </a:xfrm>
            <a:prstGeom prst="roundRect">
              <a:avLst>
                <a:gd name="adj" fmla="val 16667"/>
              </a:avLst>
            </a:prstGeom>
            <a:solidFill>
              <a:srgbClr val="E33B6D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4"/>
            <p:cNvSpPr txBox="1"/>
            <p:nvPr/>
          </p:nvSpPr>
          <p:spPr>
            <a:xfrm>
              <a:off x="265611" y="225762"/>
              <a:ext cx="3303541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825" tIns="0" rIns="1268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Real-World Example:</a:t>
              </a: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0" y="2387633"/>
              <a:ext cx="4793456" cy="10206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19050" cap="rnd" cmpd="sng">
              <a:solidFill>
                <a:srgbClr val="3BE3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4"/>
            <p:cNvSpPr txBox="1"/>
            <p:nvPr/>
          </p:nvSpPr>
          <p:spPr>
            <a:xfrm>
              <a:off x="0" y="2387633"/>
              <a:ext cx="4793456" cy="10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2025" tIns="374900" rIns="372025" bIns="128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Overdose due to manual device manipulation.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239672" y="2121953"/>
              <a:ext cx="3355419" cy="531360"/>
            </a:xfrm>
            <a:prstGeom prst="roundRect">
              <a:avLst>
                <a:gd name="adj" fmla="val 16667"/>
              </a:avLst>
            </a:prstGeom>
            <a:solidFill>
              <a:srgbClr val="3BE3D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265611" y="2147892"/>
              <a:ext cx="3303541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825" tIns="0" rIns="1268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Outcome:</a:t>
              </a: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0" y="3771113"/>
              <a:ext cx="4793456" cy="127575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19050" cap="rnd" cmpd="sng">
              <a:solidFill>
                <a:srgbClr val="E35E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4"/>
            <p:cNvSpPr txBox="1"/>
            <p:nvPr/>
          </p:nvSpPr>
          <p:spPr>
            <a:xfrm>
              <a:off x="0" y="3771113"/>
              <a:ext cx="4793456" cy="1275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2025" tIns="374900" rIns="372025" bIns="128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Vulnerabilities don’t always need sophisticated attackers; insiders or patients can exploit them.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239672" y="3505433"/>
              <a:ext cx="3355419" cy="531360"/>
            </a:xfrm>
            <a:prstGeom prst="roundRect">
              <a:avLst>
                <a:gd name="adj" fmla="val 16667"/>
              </a:avLst>
            </a:prstGeom>
            <a:solidFill>
              <a:srgbClr val="E35E3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4"/>
            <p:cNvSpPr txBox="1"/>
            <p:nvPr/>
          </p:nvSpPr>
          <p:spPr>
            <a:xfrm>
              <a:off x="265611" y="3531372"/>
              <a:ext cx="3303541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825" tIns="0" rIns="1268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Implication:</a:t>
              </a: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Honeypot Research Findings</a:t>
            </a:r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idx="1"/>
          </p:nvPr>
        </p:nvSpPr>
        <p:spPr>
          <a:xfrm>
            <a:off x="864382" y="2395330"/>
            <a:ext cx="7663392" cy="362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 of Research: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90089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whether attacks are intentional or opportunistic.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80000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Setup: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90089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Emulated vulnerable medical devices (e.g., defibrillators, MRI machines).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80000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Observations: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90089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55,000 successful logins.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90089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Attackers often unintentional; focused on generic exploits.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ct val="90089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Devices connecting to Command-and-Control (C2) servers.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6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353" name="Google Shape;353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/>
          </p:nvPr>
        </p:nvSpPr>
        <p:spPr>
          <a:xfrm>
            <a:off x="649701" y="2667000"/>
            <a:ext cx="2699538" cy="131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 dirty="0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Consequences for Healthcare Sector</a:t>
            </a:r>
            <a:endParaRPr sz="2700" dirty="0">
              <a:solidFill>
                <a:srgbClr val="EBEBEB"/>
              </a:solidFill>
            </a:endParaRPr>
          </a:p>
        </p:txBody>
      </p:sp>
      <p:sp>
        <p:nvSpPr>
          <p:cNvPr id="361" name="Google Shape;361;p26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62" name="Google Shape;362;p26"/>
          <p:cNvGrpSpPr/>
          <p:nvPr/>
        </p:nvGrpSpPr>
        <p:grpSpPr>
          <a:xfrm>
            <a:off x="3895725" y="992921"/>
            <a:ext cx="4793456" cy="4876920"/>
            <a:chOff x="0" y="184883"/>
            <a:chExt cx="4793456" cy="4876920"/>
          </a:xfrm>
        </p:grpSpPr>
        <p:sp>
          <p:nvSpPr>
            <p:cNvPr id="363" name="Google Shape;363;p26"/>
            <p:cNvSpPr/>
            <p:nvPr/>
          </p:nvSpPr>
          <p:spPr>
            <a:xfrm>
              <a:off x="0" y="465323"/>
              <a:ext cx="4793456" cy="1645875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19050" cap="rnd" cmpd="sng">
              <a:solidFill>
                <a:srgbClr val="E33B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6"/>
            <p:cNvSpPr txBox="1"/>
            <p:nvPr/>
          </p:nvSpPr>
          <p:spPr>
            <a:xfrm>
              <a:off x="0" y="465323"/>
              <a:ext cx="4793456" cy="1645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2025" tIns="395725" rIns="372025" bIns="13512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Device malfunctions (ventilators, infusion pumps).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Potential misdiagnosis due to altered data.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239672" y="184883"/>
              <a:ext cx="3355419" cy="560880"/>
            </a:xfrm>
            <a:prstGeom prst="roundRect">
              <a:avLst>
                <a:gd name="adj" fmla="val 16667"/>
              </a:avLst>
            </a:prstGeom>
            <a:solidFill>
              <a:srgbClr val="E33B6D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6"/>
            <p:cNvSpPr txBox="1"/>
            <p:nvPr/>
          </p:nvSpPr>
          <p:spPr>
            <a:xfrm>
              <a:off x="267052" y="212263"/>
              <a:ext cx="3300659" cy="50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825" tIns="0" rIns="1268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entury Gothic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Safety Risks:</a:t>
              </a:r>
              <a:endParaRPr sz="1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0" y="2494238"/>
              <a:ext cx="4793456" cy="1107225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19050" cap="rnd" cmpd="sng">
              <a:solidFill>
                <a:srgbClr val="3BE3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6"/>
            <p:cNvSpPr txBox="1"/>
            <p:nvPr/>
          </p:nvSpPr>
          <p:spPr>
            <a:xfrm>
              <a:off x="0" y="2494238"/>
              <a:ext cx="4793456" cy="110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2025" tIns="395725" rIns="372025" bIns="13512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Exposure of sensitive patient data.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Non-compliance with HIPAA.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239672" y="2213798"/>
              <a:ext cx="3355419" cy="560880"/>
            </a:xfrm>
            <a:prstGeom prst="roundRect">
              <a:avLst>
                <a:gd name="adj" fmla="val 16667"/>
              </a:avLst>
            </a:prstGeom>
            <a:solidFill>
              <a:srgbClr val="3BE3D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6"/>
            <p:cNvSpPr txBox="1"/>
            <p:nvPr/>
          </p:nvSpPr>
          <p:spPr>
            <a:xfrm>
              <a:off x="267052" y="2241178"/>
              <a:ext cx="3300659" cy="50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825" tIns="0" rIns="1268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entury Gothic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Breach Implications:</a:t>
              </a:r>
              <a:endParaRPr sz="1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0" y="3984503"/>
              <a:ext cx="4793456" cy="10773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19050" cap="rnd" cmpd="sng">
              <a:solidFill>
                <a:srgbClr val="E35E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0" y="3984503"/>
              <a:ext cx="4793456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2025" tIns="395725" rIns="372025" bIns="13512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Disruption of critical systems like imaging and patient monitoring.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239672" y="3704063"/>
              <a:ext cx="3355419" cy="560880"/>
            </a:xfrm>
            <a:prstGeom prst="roundRect">
              <a:avLst>
                <a:gd name="adj" fmla="val 16667"/>
              </a:avLst>
            </a:prstGeom>
            <a:solidFill>
              <a:srgbClr val="E35E3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6"/>
            <p:cNvSpPr txBox="1"/>
            <p:nvPr/>
          </p:nvSpPr>
          <p:spPr>
            <a:xfrm>
              <a:off x="267052" y="3731443"/>
              <a:ext cx="3300659" cy="50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825" tIns="0" rIns="1268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entury Gothic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Operational Challenges:</a:t>
              </a:r>
              <a:endParaRPr sz="1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7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381" name="Google Shape;381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5" name="Google Shape;385;p27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6" name="Google Shape;386;p27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88" name="Google Shape;388;p27"/>
          <p:cNvSpPr txBox="1">
            <a:spLocks noGrp="1"/>
          </p:cNvSpPr>
          <p:nvPr>
            <p:ph type="title"/>
          </p:nvPr>
        </p:nvSpPr>
        <p:spPr>
          <a:xfrm>
            <a:off x="866216" y="973667"/>
            <a:ext cx="2617552" cy="48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FDA and Industry Response</a:t>
            </a:r>
            <a:endParaRPr dirty="0">
              <a:solidFill>
                <a:srgbClr val="EBEBEB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90" name="Google Shape;390;p27"/>
          <p:cNvGrpSpPr/>
          <p:nvPr/>
        </p:nvGrpSpPr>
        <p:grpSpPr>
          <a:xfrm>
            <a:off x="3895725" y="926456"/>
            <a:ext cx="4793456" cy="5009850"/>
            <a:chOff x="0" y="118418"/>
            <a:chExt cx="4793456" cy="5009850"/>
          </a:xfrm>
        </p:grpSpPr>
        <p:sp>
          <p:nvSpPr>
            <p:cNvPr id="391" name="Google Shape;391;p27"/>
            <p:cNvSpPr/>
            <p:nvPr/>
          </p:nvSpPr>
          <p:spPr>
            <a:xfrm>
              <a:off x="0" y="118418"/>
              <a:ext cx="4793456" cy="719549"/>
            </a:xfrm>
            <a:prstGeom prst="roundRect">
              <a:avLst>
                <a:gd name="adj" fmla="val 16667"/>
              </a:avLst>
            </a:prstGeom>
            <a:solidFill>
              <a:srgbClr val="E33B6D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7"/>
            <p:cNvSpPr txBox="1"/>
            <p:nvPr/>
          </p:nvSpPr>
          <p:spPr>
            <a:xfrm>
              <a:off x="35125" y="153543"/>
              <a:ext cx="4723206" cy="6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entury Gothic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Progress Highlighted:</a:t>
              </a:r>
              <a:endParaRPr sz="3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0" y="837968"/>
              <a:ext cx="4793456" cy="21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7"/>
            <p:cNvSpPr txBox="1"/>
            <p:nvPr/>
          </p:nvSpPr>
          <p:spPr>
            <a:xfrm>
              <a:off x="0" y="837968"/>
              <a:ext cx="4793456" cy="21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175" tIns="38100" rIns="213350" bIns="381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entury Gothic"/>
                <a:buChar char="•"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FDA’s first-ever advisory for removing vulnerable devices.</a:t>
              </a:r>
              <a:endParaRPr sz="2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6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entury Gothic"/>
                <a:buChar char="•"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Increased collaboration between researchers, healthcare providers, and manufacturers.</a:t>
              </a:r>
              <a:endParaRPr sz="2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0" y="2949368"/>
              <a:ext cx="4793456" cy="719549"/>
            </a:xfrm>
            <a:prstGeom prst="roundRect">
              <a:avLst>
                <a:gd name="adj" fmla="val 16667"/>
              </a:avLst>
            </a:prstGeom>
            <a:solidFill>
              <a:srgbClr val="E35E3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7"/>
            <p:cNvSpPr txBox="1"/>
            <p:nvPr/>
          </p:nvSpPr>
          <p:spPr>
            <a:xfrm>
              <a:off x="35125" y="2984493"/>
              <a:ext cx="4723206" cy="6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entury Gothic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Challenges Remaining:</a:t>
              </a:r>
              <a:endParaRPr sz="3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0" y="3668918"/>
              <a:ext cx="4793456" cy="1459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7"/>
            <p:cNvSpPr txBox="1"/>
            <p:nvPr/>
          </p:nvSpPr>
          <p:spPr>
            <a:xfrm>
              <a:off x="0" y="3668918"/>
              <a:ext cx="4793456" cy="1459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175" tIns="38100" rIns="213350" bIns="381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entury Gothic"/>
                <a:buChar char="•"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Lack of cybersecurity validation by FDA.</a:t>
              </a:r>
              <a:endParaRPr sz="2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6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entury Gothic"/>
                <a:buChar char="•"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Insufficient forensic tools for post-incident analysis.</a:t>
              </a:r>
              <a:endParaRPr sz="2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404" name="Google Shape;404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9" name="Google Shape;409;p28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1" name="Google Shape;411;p28"/>
          <p:cNvSpPr txBox="1">
            <a:spLocks noGrp="1"/>
          </p:cNvSpPr>
          <p:nvPr>
            <p:ph type="title"/>
          </p:nvPr>
        </p:nvSpPr>
        <p:spPr>
          <a:xfrm>
            <a:off x="485261" y="973667"/>
            <a:ext cx="2926673" cy="48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800" dirty="0">
                <a:solidFill>
                  <a:srgbClr val="EBEBEB"/>
                </a:solidFill>
                <a:latin typeface="Calibri"/>
                <a:ea typeface="Calibri"/>
                <a:cs typeface="Calibri"/>
                <a:sym typeface="Calibri"/>
              </a:rPr>
              <a:t>Recommendations for Healthcare Organizations</a:t>
            </a:r>
            <a:endParaRPr sz="2800" dirty="0">
              <a:solidFill>
                <a:srgbClr val="EBEBEB"/>
              </a:solidFill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13" name="Google Shape;413;p28"/>
          <p:cNvGrpSpPr/>
          <p:nvPr/>
        </p:nvGrpSpPr>
        <p:grpSpPr>
          <a:xfrm>
            <a:off x="3895725" y="924071"/>
            <a:ext cx="4793456" cy="5014620"/>
            <a:chOff x="0" y="116033"/>
            <a:chExt cx="4793456" cy="5014620"/>
          </a:xfrm>
        </p:grpSpPr>
        <p:sp>
          <p:nvSpPr>
            <p:cNvPr id="414" name="Google Shape;414;p28"/>
            <p:cNvSpPr/>
            <p:nvPr/>
          </p:nvSpPr>
          <p:spPr>
            <a:xfrm>
              <a:off x="0" y="116033"/>
              <a:ext cx="4793456" cy="623610"/>
            </a:xfrm>
            <a:prstGeom prst="roundRect">
              <a:avLst>
                <a:gd name="adj" fmla="val 16667"/>
              </a:avLst>
            </a:prstGeom>
            <a:solidFill>
              <a:srgbClr val="E33B6D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8"/>
            <p:cNvSpPr txBox="1"/>
            <p:nvPr/>
          </p:nvSpPr>
          <p:spPr>
            <a:xfrm>
              <a:off x="30442" y="146475"/>
              <a:ext cx="4732572" cy="562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entury Gothic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Immediate Actions:</a:t>
              </a:r>
              <a:endParaRPr sz="2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0" y="739643"/>
              <a:ext cx="4793456" cy="18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8"/>
            <p:cNvSpPr txBox="1"/>
            <p:nvPr/>
          </p:nvSpPr>
          <p:spPr>
            <a:xfrm>
              <a:off x="0" y="739643"/>
              <a:ext cx="4793456" cy="18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175" tIns="33000" rIns="184900" bIns="33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Scan for and disable default credentials.</a:t>
              </a:r>
              <a:endPara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Apply patches and update legacy systems.</a:t>
              </a:r>
              <a:endPara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 encryption for all medical device communications.</a:t>
              </a:r>
              <a:endPara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0" y="2623343"/>
              <a:ext cx="4793456" cy="623610"/>
            </a:xfrm>
            <a:prstGeom prst="roundRect">
              <a:avLst>
                <a:gd name="adj" fmla="val 16667"/>
              </a:avLst>
            </a:prstGeom>
            <a:solidFill>
              <a:srgbClr val="E35E3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8"/>
            <p:cNvSpPr txBox="1"/>
            <p:nvPr/>
          </p:nvSpPr>
          <p:spPr>
            <a:xfrm>
              <a:off x="30442" y="2653785"/>
              <a:ext cx="4732572" cy="562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entury Gothic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Long-Term Strategies:</a:t>
              </a:r>
              <a:endParaRPr sz="2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0" y="3246953"/>
              <a:ext cx="4793456" cy="18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8"/>
            <p:cNvSpPr txBox="1"/>
            <p:nvPr/>
          </p:nvSpPr>
          <p:spPr>
            <a:xfrm>
              <a:off x="0" y="3246953"/>
              <a:ext cx="4793456" cy="18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175" tIns="33000" rIns="184900" bIns="33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Include cybersecurity in procurement processes.</a:t>
              </a:r>
              <a:endPara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Demand vendor accountability for security practices.</a:t>
              </a:r>
              <a:endPara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Train staff on secure device use and maintenance.</a:t>
              </a:r>
              <a:endPara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9" descr="A_futuristic_visual_representation_of_emerging_sol_converted.png"/>
          <p:cNvPicPr preferRelativeResize="0"/>
          <p:nvPr/>
        </p:nvPicPr>
        <p:blipFill rotWithShape="1">
          <a:blip r:embed="rId3"/>
          <a:srcRect t="14215" b="10785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</p:spPr>
      </p:pic>
      <p:sp>
        <p:nvSpPr>
          <p:cNvPr id="433" name="Rectangle 432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539864" y="1320127"/>
            <a:ext cx="3609635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Google Shape;426;p29"/>
          <p:cNvSpPr txBox="1">
            <a:spLocks noGrp="1"/>
          </p:cNvSpPr>
          <p:nvPr>
            <p:ph type="title"/>
          </p:nvPr>
        </p:nvSpPr>
        <p:spPr>
          <a:xfrm>
            <a:off x="4781165" y="1641860"/>
            <a:ext cx="3153223" cy="103472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Emerging Solutions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27" name="Google Shape;427;p29"/>
          <p:cNvSpPr txBox="1">
            <a:spLocks noGrp="1"/>
          </p:cNvSpPr>
          <p:nvPr>
            <p:ph idx="1"/>
          </p:nvPr>
        </p:nvSpPr>
        <p:spPr>
          <a:xfrm>
            <a:off x="4781164" y="2809812"/>
            <a:ext cx="3127035" cy="238406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Technological Advances:</a:t>
            </a:r>
          </a:p>
          <a:p>
            <a:pPr marL="342900" lvl="0" indent="-342900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8108"/>
              <a:buChar char="●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Use of AI for anomaly detection.</a:t>
            </a:r>
          </a:p>
          <a:p>
            <a:pPr marL="342900" lvl="0" indent="-342900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8108"/>
              <a:buChar char="●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Blockchain for secure data handling.</a:t>
            </a:r>
          </a:p>
          <a:p>
            <a:pPr marL="0" lvl="0" indent="0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ct val="80000"/>
              <a:buNone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Collaborative Efforts:</a:t>
            </a:r>
          </a:p>
          <a:p>
            <a:pPr marL="342900" lvl="0" indent="-342900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8108"/>
              <a:buChar char="●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Adoption of coordinated vulnerability disclosure policies.</a:t>
            </a:r>
          </a:p>
          <a:p>
            <a:pPr marL="342900" lvl="0" indent="-342900" rtl="0">
              <a:lnSpc>
                <a:spcPct val="90000"/>
              </a:lnSpc>
              <a:spcBef>
                <a:spcPts val="560"/>
              </a:spcBef>
              <a:spcAft>
                <a:spcPts val="1200"/>
              </a:spcAft>
              <a:buClr>
                <a:schemeClr val="dk1"/>
              </a:buClr>
              <a:buSzPct val="108108"/>
              <a:buChar char="●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Industry-wide standards for medical device security.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413</Words>
  <Application>Microsoft Office PowerPoint</Application>
  <PresentationFormat>On-screen Show (4:3)</PresentationFormat>
  <Paragraphs>75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Wingdings 3</vt:lpstr>
      <vt:lpstr>Calibri</vt:lpstr>
      <vt:lpstr>Arial</vt:lpstr>
      <vt:lpstr>Century Gothic</vt:lpstr>
      <vt:lpstr>1_Ion Boardroom</vt:lpstr>
      <vt:lpstr>Medical Devices: Pwnage and Honeypots</vt:lpstr>
      <vt:lpstr>Introduction</vt:lpstr>
      <vt:lpstr>Overview of Medical Device Vulnerabilities</vt:lpstr>
      <vt:lpstr>Case Study – Exploiting Vulnerabilities</vt:lpstr>
      <vt:lpstr>Honeypot Research Findings</vt:lpstr>
      <vt:lpstr>Consequences for Healthcare Sector</vt:lpstr>
      <vt:lpstr>FDA and Industry Response</vt:lpstr>
      <vt:lpstr>Recommendations for Healthcare Organizations</vt:lpstr>
      <vt:lpstr>Emerging Solutions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kususaketha2000@gmail.com</cp:lastModifiedBy>
  <cp:revision>1</cp:revision>
  <dcterms:modified xsi:type="dcterms:W3CDTF">2024-12-07T22:55:25Z</dcterms:modified>
</cp:coreProperties>
</file>